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walle/Documents/zhuguang/scratch/pptbuild/tpl_unzip/ppt/media/image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548640"/>
            <a:ext cx="3291840" cy="685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" y="164592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赛道一 · 智能体与通用基础设施 (Agent Infra) · 决赛路演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731520" y="201168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店巡 Agent (VeriPatrol)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731520" y="292608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面向物理实体流程的可验证多智能体系统 (Verifiable Multi-Agent Runtime)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731520" y="3566160"/>
            <a:ext cx="10698480" cy="822960"/>
          </a:xfrm>
          <a:prstGeom prst="rect">
            <a:avLst/>
          </a:prstGeom>
          <a:solidFill>
            <a:srgbClr val="0E1726">
              <a:alpha val="80000"/>
            </a:srgbClr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14400" y="3703320"/>
            <a:ext cx="10332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核心主张：设备修好不等于商品安全，独立验证每一次关键处置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914400" y="4069080"/>
            <a:ext cx="10332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全国连锁冷链极限压力基准：1,500 台设备 · 300 家门店 · 43.2 万条时序遥测 · 6 大不变式确定性闭环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731520" y="493776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参赛团队：第 13 队 逐光</a:t>
            </a:r>
            <a:endParaRPr lang="en-US" sz="1200" dirty="0"/>
          </a:p>
          <a:p>
            <a:pPr indent="0" marL="0">
              <a:lnSpc>
                <a:spcPts val="2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主讲人 / 核心开发者：夏志强（浙江吉利控股）、马荣（OPPO）</a:t>
            </a:r>
            <a:endParaRPr lang="en-US" sz="1200" dirty="0"/>
          </a:p>
          <a:p>
            <a:pPr indent="0" marL="0">
              <a:lnSpc>
                <a:spcPts val="2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开源仓库：https://github.com/marongwork/zhuguang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walle/Documents/zhuguang/scratch/pptbuild/tpl_unzip/ppt/media/image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548640"/>
            <a:ext cx="2926080" cy="6126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" y="12801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CONTENTS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731520" y="155448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答辩汇报大纲 (对标决赛 8 大核心评审板块)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731520" y="2240280"/>
            <a:ext cx="5120640" cy="822960"/>
          </a:xfrm>
          <a:prstGeom prst="rect">
            <a:avLst/>
          </a:prstGeom>
          <a:solidFill>
            <a:srgbClr val="0E1726">
              <a:alpha val="85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68680" y="2377440"/>
            <a:ext cx="64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508760" y="2350008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第一性原理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508760" y="2679192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物理实体三大不可逆公理 · 软件假设在物理世界必然崩溃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731520" y="3200400"/>
            <a:ext cx="5120640" cy="822960"/>
          </a:xfrm>
          <a:prstGeom prst="rect">
            <a:avLst/>
          </a:prstGeom>
          <a:solidFill>
            <a:srgbClr val="0E1726">
              <a:alpha val="85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68680" y="3337560"/>
            <a:ext cx="64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508760" y="3310128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整体架构方案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508760" y="3639312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三层解耦架构栈 × 5-Agent 职责隔离与反自验闭环流向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731520" y="4160520"/>
            <a:ext cx="5120640" cy="822960"/>
          </a:xfrm>
          <a:prstGeom prst="rect">
            <a:avLst/>
          </a:prstGeom>
          <a:solidFill>
            <a:srgbClr val="0E1726">
              <a:alpha val="85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68680" y="4297680"/>
            <a:ext cx="64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1508760" y="4270248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核心创新机制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508760" y="4599432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500ms 数字熔断 × Human Tool 协议 × 六大执行鲁棒性不变式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731520" y="5120640"/>
            <a:ext cx="5120640" cy="822960"/>
          </a:xfrm>
          <a:prstGeom prst="rect">
            <a:avLst/>
          </a:prstGeom>
          <a:solidFill>
            <a:srgbClr val="0E1726">
              <a:alpha val="85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68680" y="5257800"/>
            <a:ext cx="64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08760" y="5230368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关键技术实现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508760" y="5559552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P0 Skill 契约规范 × 物理-数字动作分级四道安全闸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6126480" y="2240280"/>
            <a:ext cx="5120640" cy="822960"/>
          </a:xfrm>
          <a:prstGeom prst="rect">
            <a:avLst/>
          </a:prstGeom>
          <a:solidFill>
            <a:srgbClr val="0E1726">
              <a:alpha val="85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263640" y="2377440"/>
            <a:ext cx="64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6903720" y="2350008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严苛评测与证据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6903720" y="2679192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161 项本地门禁全绿 · 45 份哈希证据包 · 消融实验实证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6126480" y="3200400"/>
            <a:ext cx="5120640" cy="822960"/>
          </a:xfrm>
          <a:prstGeom prst="rect">
            <a:avLst/>
          </a:prstGeom>
          <a:solidFill>
            <a:srgbClr val="0E1726">
              <a:alpha val="85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263640" y="3337560"/>
            <a:ext cx="64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6903720" y="3310128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物理仿真与 ML 双引擎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6903720" y="3639312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Newton 冷却 ODE × Arrhenius 降解积分 (Ea=52.3kJ) × IF 98.4%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6126480" y="4160520"/>
            <a:ext cx="5120640" cy="822960"/>
          </a:xfrm>
          <a:prstGeom prst="rect">
            <a:avLst/>
          </a:prstGeom>
          <a:solidFill>
            <a:srgbClr val="0E1726">
              <a:alpha val="85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263640" y="4297680"/>
            <a:ext cx="64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07</a:t>
            </a:r>
            <a:endParaRPr lang="en-US" sz="2000" dirty="0"/>
          </a:p>
        </p:txBody>
      </p:sp>
      <p:sp>
        <p:nvSpPr>
          <p:cNvPr id="31" name="Text 28"/>
          <p:cNvSpPr/>
          <p:nvPr/>
        </p:nvSpPr>
        <p:spPr>
          <a:xfrm>
            <a:off x="6903720" y="4270248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生产级数据库架构</a:t>
            </a:r>
            <a:endParaRPr lang="en-US" sz="1400" dirty="0"/>
          </a:p>
        </p:txBody>
      </p:sp>
      <p:sp>
        <p:nvSpPr>
          <p:cNvPr id="32" name="Text 29"/>
          <p:cNvSpPr/>
          <p:nvPr/>
        </p:nvSpPr>
        <p:spPr>
          <a:xfrm>
            <a:off x="6903720" y="4599432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PostgreSQL 时序 B-Tree × POS 原子唯一约束 × pgvector HNSW</a:t>
            </a:r>
            <a:endParaRPr lang="en-US" sz="1000" dirty="0"/>
          </a:p>
        </p:txBody>
      </p:sp>
      <p:sp>
        <p:nvSpPr>
          <p:cNvPr id="33" name="Shape 30"/>
          <p:cNvSpPr/>
          <p:nvPr/>
        </p:nvSpPr>
        <p:spPr>
          <a:xfrm>
            <a:off x="6126480" y="5120640"/>
            <a:ext cx="5120640" cy="822960"/>
          </a:xfrm>
          <a:prstGeom prst="rect">
            <a:avLst/>
          </a:prstGeom>
          <a:solidFill>
            <a:srgbClr val="0E1726">
              <a:alpha val="85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263640" y="5257800"/>
            <a:ext cx="64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08</a:t>
            </a:r>
            <a:endParaRPr lang="en-US" sz="2000" dirty="0"/>
          </a:p>
        </p:txBody>
      </p:sp>
      <p:sp>
        <p:nvSpPr>
          <p:cNvPr id="35" name="Text 32"/>
          <p:cNvSpPr/>
          <p:nvPr/>
        </p:nvSpPr>
        <p:spPr>
          <a:xfrm>
            <a:off x="6903720" y="5230368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开源复用与交付边界</a:t>
            </a:r>
            <a:endParaRPr lang="en-US" sz="1400" dirty="0"/>
          </a:p>
        </p:txBody>
      </p:sp>
      <p:sp>
        <p:nvSpPr>
          <p:cNvPr id="36" name="Text 33"/>
          <p:cNvSpPr/>
          <p:nvPr/>
        </p:nvSpPr>
        <p:spPr>
          <a:xfrm>
            <a:off x="6903720" y="5559552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三大行业基准矩阵 · 43.2w 开源遥测 · 300 店实盘大盘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0D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walle/Documents/zhuguang/scratch/pptbuild/tpl_unzip/ppt/media/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01168"/>
            <a:ext cx="2011680" cy="4206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0" y="201168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 / 10 · AXIOMS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457200" y="658368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· FIRST PRINCIPLES &amp; THREE IRREVERSIBILITY AXIOMS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868680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物理实体流程的三大不可逆公理：软件假设在物理世界必然崩溃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457200" y="644652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世界人工智能开源大赛 (GOAI 2026) 决赛答辩 · 逐光团队 · 店巡 VeriPatrol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7772400" y="644652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https://sh.mazhi.icu/zhuguang/ppt/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457200" y="1463040"/>
            <a:ext cx="3566160" cy="4663440"/>
          </a:xfrm>
          <a:prstGeom prst="rect">
            <a:avLst/>
          </a:prstGeom>
          <a:solidFill>
            <a:srgbClr val="0E1726">
              <a:alpha val="90000"/>
            </a:srgbClr>
          </a:solidFill>
          <a:ln w="25400">
            <a:solidFill>
              <a:srgbClr val="EF444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0080" y="16916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公理一：状态不对称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40080" y="2148840"/>
            <a:ext cx="3200400" cy="320040"/>
          </a:xfrm>
          <a:prstGeom prst="rect">
            <a:avLst/>
          </a:prstGeom>
          <a:solidFill>
            <a:srgbClr val="EF4444">
              <a:alpha val="25000"/>
            </a:srgbClr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0080" y="21488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F444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硬件恢复 ≠ 商品安全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640080" y="2606040"/>
            <a:ext cx="320040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软件世界假设：指标变绿即任务完成。</a:t>
            </a:r>
            <a:endParaRPr lang="en-US" sz="12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物理世界真相：冷柜温度从 14.8°C 降回 4.8°C，但柜内巴氏鲜奶超温暴露 42 分钟，微生物增殖与蛋白质已不可逆变质！</a:t>
            </a:r>
            <a:endParaRPr lang="en-US" sz="12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盲目放行后果：视变绿为完成必然酿成恶劣重大食安灾难。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206240" y="1463040"/>
            <a:ext cx="3566160" cy="4663440"/>
          </a:xfrm>
          <a:prstGeom prst="rect">
            <a:avLst/>
          </a:prstGeom>
          <a:solidFill>
            <a:srgbClr val="0E1726">
              <a:alpha val="90000"/>
            </a:srgbClr>
          </a:solidFill>
          <a:ln w="25400">
            <a:solidFill>
              <a:srgbClr val="F59E0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389120" y="16916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公理二：执行不可逆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4389120" y="2148840"/>
            <a:ext cx="3200400" cy="320040"/>
          </a:xfrm>
          <a:prstGeom prst="rect">
            <a:avLst/>
          </a:prstGeom>
          <a:solidFill>
            <a:srgbClr val="F59E0B">
              <a:alpha val="25000"/>
            </a:srgbClr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389120" y="21488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物理动作无“代码假撤销”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4389120" y="2606040"/>
            <a:ext cx="320040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软件世界假设：异常时简单 git rollback 或事务回滚。</a:t>
            </a:r>
            <a:endParaRPr lang="en-US" sz="12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物理世界真相：上门拆装、切断整路电源、下架报损销毁具备单向不可逆责任成本。</a:t>
            </a:r>
            <a:endParaRPr lang="en-US" sz="12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刚性控制红线：所有不可逆写操作强制施加幂等 Token 与移动端刚性安全门禁。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7955280" y="1463040"/>
            <a:ext cx="3566160" cy="4663440"/>
          </a:xfrm>
          <a:prstGeom prst="rect">
            <a:avLst/>
          </a:prstGeom>
          <a:solidFill>
            <a:srgbClr val="0E1726">
              <a:alpha val="90000"/>
            </a:srgbClr>
          </a:solidFill>
          <a:ln w="25400">
            <a:solidFill>
              <a:srgbClr val="38BDF8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138160" y="16916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公理三：反自验闭环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8138160" y="2148840"/>
            <a:ext cx="3200400" cy="320040"/>
          </a:xfrm>
          <a:prstGeom prst="rect">
            <a:avLst/>
          </a:prstGeom>
          <a:solidFill>
            <a:srgbClr val="38BDF8">
              <a:alpha val="25000"/>
            </a:srgbClr>
          </a:solidFill>
          <a:ln w="12700">
            <a:solidFill>
              <a:srgbClr val="38BDF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138160" y="21488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执行者绝无权自证成功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8138160" y="2606040"/>
            <a:ext cx="320040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软件世界假设：写操作的 Agent 执行完直接返回 Success 结案。</a:t>
            </a:r>
            <a:endParaRPr lang="en-US" sz="12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物理世界真相：陷入“自验自放”死循环，模型必然存在自说自话与幻觉盲区。</a:t>
            </a:r>
            <a:endParaRPr lang="en-US" sz="12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破局解法：必须由独立带外 Auditor 外部预言机重新穿透查询客观物理真值。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0D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walle/Documents/zhuguang/scratch/pptbuild/tpl_unzip/ppt/media/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01168"/>
            <a:ext cx="2011680" cy="4206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0" y="201168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/ 10 · ARCHITECTURE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457200" y="658368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ARCHITECTURE STACK &amp; 5-AGENT DYNAMIC CLOSED LOOP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868680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店巡架构栈与通用 5-Agent 运行时：职责隔离与反自验闭环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457200" y="644652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世界人工智能开源大赛 (GOAI 2026) 决赛答辩 · 逐光团队 · 店巡 VeriPatrol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7772400" y="644652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https://sh.mazhi.icu/zhuguang/ppt/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457200" y="1417320"/>
            <a:ext cx="4206240" cy="4754880"/>
          </a:xfrm>
          <a:prstGeom prst="rect">
            <a:avLst/>
          </a:prstGeom>
          <a:solidFill>
            <a:srgbClr val="0E1726">
              <a:alpha val="85000"/>
            </a:srgbClr>
          </a:solidFill>
          <a:ln w="12700">
            <a:solidFill>
              <a:srgbClr val="38BDF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0080" y="1554480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三层解耦通用架构栈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40080" y="1965960"/>
            <a:ext cx="3840480" cy="1234440"/>
          </a:xfrm>
          <a:prstGeom prst="rect">
            <a:avLst/>
          </a:prstGeom>
          <a:solidFill>
            <a:srgbClr val="152238">
              <a:alpha val="90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31520" y="2029968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TOP · 领域 Profile 插件 (无侵入)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731520" y="2286000"/>
            <a:ext cx="3657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挂载冷链跑通零售保全 (Arrhenius / POS 熔断)</a:t>
            </a:r>
            <a:endParaRPr lang="en-US" sz="90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挂载医药跑通 GSP 疫苗验真 / 血液双盲</a:t>
            </a:r>
            <a:endParaRPr lang="en-US" sz="90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挂载 HPC 跑通 GPU 功耗墙算力热迁移</a:t>
            </a:r>
            <a:endParaRPr lang="en-US" sz="90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核心内核 0% 业务硬编码，纯 DSL 驱动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640080" y="3291840"/>
            <a:ext cx="3840480" cy="1234440"/>
          </a:xfrm>
          <a:prstGeom prst="rect">
            <a:avLst/>
          </a:prstGeom>
          <a:solidFill>
            <a:srgbClr val="152238">
              <a:alpha val="90000"/>
            </a:srgbClr>
          </a:solidFill>
          <a:ln w="12700">
            <a:solidFill>
              <a:srgbClr val="38BDF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31520" y="3355848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MIDDLE · VeriPatrol 通用内核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731520" y="3611880"/>
            <a:ext cx="3657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Orchestrator：非阻塞状态机与阶段拆解</a:t>
            </a:r>
            <a:endParaRPr lang="en-US" sz="90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Sentry：流式时序去噪与 Westgard 质控</a:t>
            </a:r>
            <a:endParaRPr lang="en-US" sz="90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Diagnoser：退化动力学与 Top-K 因果推断</a:t>
            </a:r>
            <a:endParaRPr lang="en-US" sz="90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Executor：受控执行与 Human Tool 异步挂起</a:t>
            </a:r>
            <a:endParaRPr lang="en-US" sz="90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Auditor：带外独立预言机一票否决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640080" y="4617720"/>
            <a:ext cx="3840480" cy="1234440"/>
          </a:xfrm>
          <a:prstGeom prst="rect">
            <a:avLst/>
          </a:prstGeom>
          <a:solidFill>
            <a:srgbClr val="152238">
              <a:alpha val="90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31520" y="4681728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BOTTOM · 物理-数字总线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731520" y="4937760"/>
            <a:ext cx="3657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Digital Tool：500ms 毫秒级数字拦截</a:t>
            </a:r>
            <a:endParaRPr lang="en-US" sz="90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Physical Tool：Human-as-a-Tool (SLA 调度)</a:t>
            </a:r>
            <a:endParaRPr lang="en-US" sz="90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Truth Oracle：外部物理传感器客观真值</a:t>
            </a:r>
            <a:endParaRPr lang="en-US" sz="90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Audit Stream：Append-only 金融级审计流</a:t>
            </a:r>
            <a:endParaRPr lang="en-US" sz="900" dirty="0"/>
          </a:p>
        </p:txBody>
      </p:sp>
      <p:pic>
        <p:nvPicPr>
          <p:cNvPr id="19" name="Image 1" descr="/Users/walle/Documents/zhuguang/repository/ppt/agent-flo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1417320"/>
            <a:ext cx="6583680" cy="2423160"/>
          </a:xfrm>
          <a:prstGeom prst="rect">
            <a:avLst/>
          </a:prstGeom>
        </p:spPr>
      </p:pic>
      <p:pic>
        <p:nvPicPr>
          <p:cNvPr id="20" name="Image 2" descr="/Users/walle/Documents/zhuguang/repository/ppt/agent-identit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3931920"/>
            <a:ext cx="6583680" cy="22402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0D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walle/Documents/zhuguang/scratch/pptbuild/tpl_unzip/ppt/media/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01168"/>
            <a:ext cx="2011680" cy="4206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0" y="201168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/ 10 · LIFECYCLE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457200" y="658368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DETERMINISTIC LIFECYCLE &amp; PHYSICAL-DIGITAL INTERACTION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868680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通用物理-数字交互协议：五阶段确定性闭环生命周期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457200" y="644652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世界人工智能开源大赛 (GOAI 2026) 决赛答辩 · 逐光团队 · 店巡 VeriPatrol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7772400" y="644652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https://sh.mazhi.icu/zhuguang/ppt/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457200" y="1463040"/>
            <a:ext cx="2148840" cy="4663440"/>
          </a:xfrm>
          <a:prstGeom prst="rect">
            <a:avLst/>
          </a:prstGeom>
          <a:solidFill>
            <a:srgbClr val="0E1726">
              <a:alpha val="90000"/>
            </a:srgbClr>
          </a:solidFill>
          <a:ln w="25400">
            <a:solidFill>
              <a:srgbClr val="38BDF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94360" y="16459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594360" y="214884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数字熔断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94360" y="2468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Digital Interlock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594360" y="2788920"/>
            <a:ext cx="187452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500ms 极速响应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Sentry 发现失温/异常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自动调用 API 切断 POS 销售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下架外卖全渠道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掐死资产风险外溢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2697480" y="1463040"/>
            <a:ext cx="2148840" cy="4663440"/>
          </a:xfrm>
          <a:prstGeom prst="rect">
            <a:avLst/>
          </a:prstGeom>
          <a:solidFill>
            <a:srgbClr val="0E1726">
              <a:alpha val="90000"/>
            </a:srgbClr>
          </a:solidFill>
          <a:ln w="25400">
            <a:solidFill>
              <a:srgbClr val="A855F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834640" y="16459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A855F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2834640" y="214884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动力学定损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2834640" y="2468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Kinetics Loss Assess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2834640" y="2788920"/>
            <a:ext cx="187452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Arrhenius 生化积分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非线性应力累积计算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锁定根因 Top-K 假设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精确到盒计算受损率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自动计算黄金窗口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4937760" y="1463040"/>
            <a:ext cx="2148840" cy="4663440"/>
          </a:xfrm>
          <a:prstGeom prst="rect">
            <a:avLst/>
          </a:prstGeom>
          <a:solidFill>
            <a:srgbClr val="0E1726">
              <a:alpha val="90000"/>
            </a:srgbClr>
          </a:solidFill>
          <a:ln w="25400">
            <a:solidFill>
              <a:srgbClr val="F59E0B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074920" y="16459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59E0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5074920" y="214884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物理执行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5074920" y="2468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Physical Actuation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5074920" y="2788920"/>
            <a:ext cx="187452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触发移动端 HITL 审批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Human-as-a-Tool 协议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调度维保技工入场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挂起并全流程管理 SLA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上传含 Hash 物理证据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7178040" y="1463040"/>
            <a:ext cx="2148840" cy="4663440"/>
          </a:xfrm>
          <a:prstGeom prst="rect">
            <a:avLst/>
          </a:prstGeom>
          <a:solidFill>
            <a:srgbClr val="0E1726">
              <a:alpha val="90000"/>
            </a:srgbClr>
          </a:solidFill>
          <a:ln w="25400">
            <a:solidFill>
              <a:srgbClr val="10B981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315200" y="16459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B98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</a:t>
            </a:r>
            <a:endParaRPr lang="en-US" sz="2400" dirty="0"/>
          </a:p>
        </p:txBody>
      </p:sp>
      <p:sp>
        <p:nvSpPr>
          <p:cNvPr id="25" name="Text 22"/>
          <p:cNvSpPr/>
          <p:nvPr/>
        </p:nvSpPr>
        <p:spPr>
          <a:xfrm>
            <a:off x="7315200" y="214884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反自验重验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7315200" y="2468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Oracle Verification</a:t>
            </a:r>
            <a:endParaRPr lang="en-US" sz="800" dirty="0"/>
          </a:p>
        </p:txBody>
      </p:sp>
      <p:sp>
        <p:nvSpPr>
          <p:cNvPr id="27" name="Text 24"/>
          <p:cNvSpPr/>
          <p:nvPr/>
        </p:nvSpPr>
        <p:spPr>
          <a:xfrm>
            <a:off x="7315200" y="2788920"/>
            <a:ext cx="187452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Auditor 独立预言机介入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穿透重查客观物理真值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双重达标才放行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资产受损一票否决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杜绝执行者自验自放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9418320" y="1463040"/>
            <a:ext cx="2148840" cy="4663440"/>
          </a:xfrm>
          <a:prstGeom prst="rect">
            <a:avLst/>
          </a:prstGeom>
          <a:solidFill>
            <a:srgbClr val="0E1726">
              <a:alpha val="90000"/>
            </a:srgbClr>
          </a:solidFill>
          <a:ln w="25400">
            <a:solidFill>
              <a:srgbClr val="38BDF8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9555480" y="16459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</a:t>
            </a:r>
            <a:endParaRPr lang="en-US" sz="2400" dirty="0"/>
          </a:p>
        </p:txBody>
      </p:sp>
      <p:sp>
        <p:nvSpPr>
          <p:cNvPr id="30" name="Text 27"/>
          <p:cNvSpPr/>
          <p:nvPr/>
        </p:nvSpPr>
        <p:spPr>
          <a:xfrm>
            <a:off x="9555480" y="214884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知识演进</a:t>
            </a:r>
            <a:endParaRPr lang="en-US" sz="1400" dirty="0"/>
          </a:p>
        </p:txBody>
      </p:sp>
      <p:sp>
        <p:nvSpPr>
          <p:cNvPr id="31" name="Text 28"/>
          <p:cNvSpPr/>
          <p:nvPr/>
        </p:nvSpPr>
        <p:spPr>
          <a:xfrm>
            <a:off x="9555480" y="24688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Knowledge Evolution</a:t>
            </a:r>
            <a:endParaRPr lang="en-US" sz="800" dirty="0"/>
          </a:p>
        </p:txBody>
      </p:sp>
      <p:sp>
        <p:nvSpPr>
          <p:cNvPr id="32" name="Text 29"/>
          <p:cNvSpPr/>
          <p:nvPr/>
        </p:nvSpPr>
        <p:spPr>
          <a:xfrm>
            <a:off x="9555480" y="2788920"/>
            <a:ext cx="187452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全量 Trace 回流沉淀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注入 AgentLoop 自迭代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自动更新案例库索引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生成不可篡改审计复盘</a:t>
            </a:r>
            <a:endParaRPr lang="en-US" sz="10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持续提升推断精度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0D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walle/Documents/zhuguang/scratch/pptbuild/tpl_unzip/ppt/media/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01168"/>
            <a:ext cx="2011680" cy="4206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0" y="201168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 / 10 · INVARIANTS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457200" y="658368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· ROBUSTNESS INVARIANTS · DESIGNED FOR ADVERSARIAL REALITY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868680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物理-数字系统的六大执行鲁棒性不变式：视失败为一等公民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457200" y="644652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世界人工智能开源大赛 (GOAI 2026) 决赛答辩 · 逐光团队 · 店巡 VeriPatrol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7772400" y="644652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https://sh.mazhi.icu/zhuguang/ppt/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457200" y="1463040"/>
            <a:ext cx="3566160" cy="2194560"/>
          </a:xfrm>
          <a:prstGeom prst="rect">
            <a:avLst/>
          </a:prstGeom>
          <a:solidFill>
            <a:srgbClr val="0E1726">
              <a:alpha val="90000"/>
            </a:srgbClr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0080" y="160020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不变式 A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2103120" y="1600200"/>
            <a:ext cx="1737360" cy="274320"/>
          </a:xfrm>
          <a:prstGeom prst="rect">
            <a:avLst/>
          </a:prstGeom>
          <a:solidFill>
            <a:srgbClr val="10B981">
              <a:alpha val="20000"/>
            </a:srgbClr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103120" y="160020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0B98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VERIFIED CLOSED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640080" y="19659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双重达标方可放行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640080" y="2331720"/>
            <a:ext cx="32004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硬件修复且冷链资产实测合格，Auditor 独立重查双重达标后方可关闭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206240" y="1463040"/>
            <a:ext cx="3566160" cy="2194560"/>
          </a:xfrm>
          <a:prstGeom prst="rect">
            <a:avLst/>
          </a:prstGeom>
          <a:solidFill>
            <a:srgbClr val="0E1726">
              <a:alpha val="90000"/>
            </a:srgbClr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389120" y="160020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不变式 B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5852160" y="1600200"/>
            <a:ext cx="1737360" cy="274320"/>
          </a:xfrm>
          <a:prstGeom prst="rect">
            <a:avLst/>
          </a:prstGeom>
          <a:solidFill>
            <a:srgbClr val="10B981">
              <a:alpha val="20000"/>
            </a:srgbClr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852160" y="160020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0B98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FILTERED NOISE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4389120" y="19659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传感器噪声过滤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389120" y="2331720"/>
            <a:ext cx="32004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Westgard ±3SD 识别瞬态跳变与毛刺，拦截虚假告警，阻断误判熔断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7955280" y="1463040"/>
            <a:ext cx="3566160" cy="2194560"/>
          </a:xfrm>
          <a:prstGeom prst="rect">
            <a:avLst/>
          </a:prstGeom>
          <a:solidFill>
            <a:srgbClr val="0E1726">
              <a:alpha val="90000"/>
            </a:srgbClr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138160" y="160020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不变式 C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9601200" y="1600200"/>
            <a:ext cx="1737360" cy="274320"/>
          </a:xfrm>
          <a:prstGeom prst="rect">
            <a:avLst/>
          </a:prstGeom>
          <a:solidFill>
            <a:srgbClr val="10B981">
              <a:alpha val="20000"/>
            </a:srgbClr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9601200" y="160020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0B98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TRANSIENT PASS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8138160" y="19659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瞬态开门气流恢复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8138160" y="2331720"/>
            <a:ext cx="32004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客流补货开门引起的回温，在动力学模型预估内快速回落，不越权触发报修</a:t>
            </a:r>
            <a:endParaRPr lang="en-US" sz="1000" dirty="0"/>
          </a:p>
        </p:txBody>
      </p:sp>
      <p:sp>
        <p:nvSpPr>
          <p:cNvPr id="26" name="Shape 23"/>
          <p:cNvSpPr/>
          <p:nvPr/>
        </p:nvSpPr>
        <p:spPr>
          <a:xfrm>
            <a:off x="457200" y="3840480"/>
            <a:ext cx="3566160" cy="2194560"/>
          </a:xfrm>
          <a:prstGeom prst="rect">
            <a:avLst/>
          </a:prstGeom>
          <a:solidFill>
            <a:srgbClr val="0E1726">
              <a:alpha val="90000"/>
            </a:srgbClr>
          </a:solidFill>
          <a:ln w="19050">
            <a:solidFill>
              <a:srgbClr val="F59E0B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40080" y="397764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9E0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不变式 D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2103120" y="3977640"/>
            <a:ext cx="1737360" cy="274320"/>
          </a:xfrm>
          <a:prstGeom prst="rect">
            <a:avLst/>
          </a:prstGeom>
          <a:solidFill>
            <a:srgbClr val="F59E0B">
              <a:alpha val="20000"/>
            </a:srgbClr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2103120" y="397764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59E0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CONTAINED / ESCALATED</a:t>
            </a:r>
            <a:endParaRPr lang="en-US" sz="800" dirty="0"/>
          </a:p>
        </p:txBody>
      </p:sp>
      <p:sp>
        <p:nvSpPr>
          <p:cNvPr id="30" name="Text 27"/>
          <p:cNvSpPr/>
          <p:nvPr/>
        </p:nvSpPr>
        <p:spPr>
          <a:xfrm>
            <a:off x="640080" y="43434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审批超时降级升级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640080" y="4709160"/>
            <a:ext cx="32004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HITL 审批在 SLA 窗口内无响应，系统坚决保持熔断阻断，并自动升级人工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4206240" y="3840480"/>
            <a:ext cx="3566160" cy="2194560"/>
          </a:xfrm>
          <a:prstGeom prst="rect">
            <a:avLst/>
          </a:prstGeom>
          <a:solidFill>
            <a:srgbClr val="0E1726">
              <a:alpha val="90000"/>
            </a:srgbClr>
          </a:solidFill>
          <a:ln w="19050">
            <a:solidFill>
              <a:srgbClr val="EF4444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389120" y="397764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F444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不变式 E</a:t>
            </a:r>
            <a:endParaRPr lang="en-US" sz="1400" dirty="0"/>
          </a:p>
        </p:txBody>
      </p:sp>
      <p:sp>
        <p:nvSpPr>
          <p:cNvPr id="34" name="Shape 31"/>
          <p:cNvSpPr/>
          <p:nvPr/>
        </p:nvSpPr>
        <p:spPr>
          <a:xfrm>
            <a:off x="5852160" y="3977640"/>
            <a:ext cx="1737360" cy="274320"/>
          </a:xfrm>
          <a:prstGeom prst="rect">
            <a:avLst/>
          </a:prstGeom>
          <a:solidFill>
            <a:srgbClr val="EF4444">
              <a:alpha val="20000"/>
            </a:srgbClr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852160" y="397764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EF44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REOPENED / VETOED</a:t>
            </a:r>
            <a:endParaRPr lang="en-US" sz="800" dirty="0"/>
          </a:p>
        </p:txBody>
      </p:sp>
      <p:sp>
        <p:nvSpPr>
          <p:cNvPr id="36" name="Text 33"/>
          <p:cNvSpPr/>
          <p:nvPr/>
        </p:nvSpPr>
        <p:spPr>
          <a:xfrm>
            <a:off x="4389120" y="43434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硬件恢复资产受损</a:t>
            </a:r>
            <a:endParaRPr lang="en-US" sz="1200" dirty="0"/>
          </a:p>
        </p:txBody>
      </p:sp>
      <p:sp>
        <p:nvSpPr>
          <p:cNvPr id="37" name="Text 34"/>
          <p:cNvSpPr/>
          <p:nvPr/>
        </p:nvSpPr>
        <p:spPr>
          <a:xfrm>
            <a:off x="4389120" y="4709160"/>
            <a:ext cx="32004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【核心红线】冷柜修好降至4.8°C，但鲜奶超温变质，Auditor 一票否决销毁！</a:t>
            </a:r>
            <a:endParaRPr lang="en-US" sz="1000" dirty="0"/>
          </a:p>
        </p:txBody>
      </p:sp>
      <p:sp>
        <p:nvSpPr>
          <p:cNvPr id="38" name="Shape 35"/>
          <p:cNvSpPr/>
          <p:nvPr/>
        </p:nvSpPr>
        <p:spPr>
          <a:xfrm>
            <a:off x="7955280" y="3840480"/>
            <a:ext cx="3566160" cy="2194560"/>
          </a:xfrm>
          <a:prstGeom prst="rect">
            <a:avLst/>
          </a:prstGeom>
          <a:solidFill>
            <a:srgbClr val="0E1726">
              <a:alpha val="90000"/>
            </a:srgbClr>
          </a:solidFill>
          <a:ln w="19050">
            <a:solidFill>
              <a:srgbClr val="EF4444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8138160" y="3977640"/>
            <a:ext cx="1371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F444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不变式 F</a:t>
            </a:r>
            <a:endParaRPr lang="en-US" sz="1400" dirty="0"/>
          </a:p>
        </p:txBody>
      </p:sp>
      <p:sp>
        <p:nvSpPr>
          <p:cNvPr id="40" name="Shape 37"/>
          <p:cNvSpPr/>
          <p:nvPr/>
        </p:nvSpPr>
        <p:spPr>
          <a:xfrm>
            <a:off x="9601200" y="3977640"/>
            <a:ext cx="1737360" cy="274320"/>
          </a:xfrm>
          <a:prstGeom prst="rect">
            <a:avLst/>
          </a:prstGeom>
          <a:solidFill>
            <a:srgbClr val="EF4444">
              <a:alpha val="20000"/>
            </a:srgbClr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9601200" y="397764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EF44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CONTAINED / BLOCKED</a:t>
            </a:r>
            <a:endParaRPr lang="en-US" sz="800" dirty="0"/>
          </a:p>
        </p:txBody>
      </p:sp>
      <p:sp>
        <p:nvSpPr>
          <p:cNvPr id="42" name="Text 39"/>
          <p:cNvSpPr/>
          <p:nvPr/>
        </p:nvSpPr>
        <p:spPr>
          <a:xfrm>
            <a:off x="8138160" y="43434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API Partial 故障处理</a:t>
            </a:r>
            <a:endParaRPr lang="en-US" sz="1200" dirty="0"/>
          </a:p>
        </p:txBody>
      </p:sp>
      <p:sp>
        <p:nvSpPr>
          <p:cNvPr id="43" name="Text 40"/>
          <p:cNvSpPr/>
          <p:nvPr/>
        </p:nvSpPr>
        <p:spPr>
          <a:xfrm>
            <a:off x="8138160" y="4709160"/>
            <a:ext cx="32004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第三方 POS 接口超时或部分写入，系统坚决保持遏制，绝不盲目放行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0D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walle/Documents/zhuguang/scratch/pptbuild/tpl_unzip/ppt/media/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01168"/>
            <a:ext cx="2011680" cy="4206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0" y="201168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 / 10 · CONTRACTS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457200" y="658368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· STANDARDIZED SKILL CONTRACTS &amp; ACTION TAXONOMY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868680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六个通用 P0 Skill 契约治理与物理-数字原语四道安全闸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457200" y="644652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世界人工智能开源大赛 (GOAI 2026) 决赛答辩 · 逐光团队 · 店巡 VeriPatrol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7772400" y="644652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https://sh.mazhi.icu/zhuguang/ppt/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457200" y="1463040"/>
            <a:ext cx="5394960" cy="4663440"/>
          </a:xfrm>
          <a:prstGeom prst="rect">
            <a:avLst/>
          </a:prstGeom>
          <a:solidFill>
            <a:srgbClr val="0E1726">
              <a:alpha val="90000"/>
            </a:srgbClr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0080" y="160020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六个通用 P0 Skill 语义化契约治理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640080" y="1920240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严格输入输出 JSON Schema 约束 · SemVer 版本化 · Worker ZIP 热加载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40080" y="2240280"/>
            <a:ext cx="5029200" cy="548640"/>
          </a:xfrm>
          <a:prstGeom prst="rect">
            <a:avLst/>
          </a:prstGeom>
          <a:solidFill>
            <a:srgbClr val="152238">
              <a:alpha val="90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2286000"/>
            <a:ext cx="3291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anomaly-detect (v1.0.0)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4114800" y="2286000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Sentry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731520" y="2514600"/>
            <a:ext cx="4754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时序流质控去噪，Westgard ±3SD 走廊检测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640080" y="2862072"/>
            <a:ext cx="5029200" cy="548640"/>
          </a:xfrm>
          <a:prstGeom prst="rect">
            <a:avLst/>
          </a:prstGeom>
          <a:solidFill>
            <a:srgbClr val="152238">
              <a:alpha val="90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31520" y="2907792"/>
            <a:ext cx="3291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asset-risk-assess (v1.1.0)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4114800" y="2907792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Diagnoser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731520" y="3136392"/>
            <a:ext cx="4754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动力学定损，Arrhenius 微生物增殖非线性积分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640080" y="3483864"/>
            <a:ext cx="5029200" cy="548640"/>
          </a:xfrm>
          <a:prstGeom prst="rect">
            <a:avLst/>
          </a:prstGeom>
          <a:solidFill>
            <a:srgbClr val="152238">
              <a:alpha val="90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31520" y="3529584"/>
            <a:ext cx="3291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rootcause-drilldown (v1.2.0)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4114800" y="3529584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Diagnoser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731520" y="3758184"/>
            <a:ext cx="4754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因果推断 Top-K 假设生成与备件处方建议</a:t>
            </a:r>
            <a:endParaRPr lang="en-US" sz="900" dirty="0"/>
          </a:p>
        </p:txBody>
      </p:sp>
      <p:sp>
        <p:nvSpPr>
          <p:cNvPr id="23" name="Shape 20"/>
          <p:cNvSpPr/>
          <p:nvPr/>
        </p:nvSpPr>
        <p:spPr>
          <a:xfrm>
            <a:off x="640080" y="4105656"/>
            <a:ext cx="5029200" cy="548640"/>
          </a:xfrm>
          <a:prstGeom prst="rect">
            <a:avLst/>
          </a:prstGeom>
          <a:solidFill>
            <a:srgbClr val="152238">
              <a:alpha val="90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31520" y="4151376"/>
            <a:ext cx="3291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physical-tool-dispatch (v1.0.0)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4114800" y="4151376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Executor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731520" y="4379976"/>
            <a:ext cx="4754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物理调度，Human Tool 异步工单挂起与 SLA 管理</a:t>
            </a:r>
            <a:endParaRPr lang="en-US" sz="900" dirty="0"/>
          </a:p>
        </p:txBody>
      </p:sp>
      <p:sp>
        <p:nvSpPr>
          <p:cNvPr id="27" name="Shape 24"/>
          <p:cNvSpPr/>
          <p:nvPr/>
        </p:nvSpPr>
        <p:spPr>
          <a:xfrm>
            <a:off x="640080" y="4727448"/>
            <a:ext cx="5029200" cy="548640"/>
          </a:xfrm>
          <a:prstGeom prst="rect">
            <a:avLst/>
          </a:prstGeom>
          <a:solidFill>
            <a:srgbClr val="152238">
              <a:alpha val="90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31520" y="4773168"/>
            <a:ext cx="3291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outcome-verify (v1.1.0)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4114800" y="4773168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Auditor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731520" y="5001768"/>
            <a:ext cx="4754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反自验独立重查，双重真值校验与一票否决</a:t>
            </a:r>
            <a:endParaRPr lang="en-US" sz="900" dirty="0"/>
          </a:p>
        </p:txBody>
      </p:sp>
      <p:sp>
        <p:nvSpPr>
          <p:cNvPr id="31" name="Shape 28"/>
          <p:cNvSpPr/>
          <p:nvPr/>
        </p:nvSpPr>
        <p:spPr>
          <a:xfrm>
            <a:off x="640080" y="5349240"/>
            <a:ext cx="5029200" cy="548640"/>
          </a:xfrm>
          <a:prstGeom prst="rect">
            <a:avLst/>
          </a:prstGeom>
          <a:solidFill>
            <a:srgbClr val="152238">
              <a:alpha val="90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31520" y="5394960"/>
            <a:ext cx="3291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review-report (v1.1.0)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4114800" y="5394960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Auditor</a:t>
            </a:r>
            <a:endParaRPr lang="en-US" sz="900" dirty="0"/>
          </a:p>
        </p:txBody>
      </p:sp>
      <p:sp>
        <p:nvSpPr>
          <p:cNvPr id="34" name="Text 31"/>
          <p:cNvSpPr/>
          <p:nvPr/>
        </p:nvSpPr>
        <p:spPr>
          <a:xfrm>
            <a:off x="731520" y="5623560"/>
            <a:ext cx="4754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复盘报告生成，知识库回流与案例索引沉淀</a:t>
            </a:r>
            <a:endParaRPr lang="en-US" sz="900" dirty="0"/>
          </a:p>
        </p:txBody>
      </p:sp>
      <p:sp>
        <p:nvSpPr>
          <p:cNvPr id="35" name="Shape 32"/>
          <p:cNvSpPr/>
          <p:nvPr/>
        </p:nvSpPr>
        <p:spPr>
          <a:xfrm>
            <a:off x="6035040" y="1463040"/>
            <a:ext cx="5394960" cy="4663440"/>
          </a:xfrm>
          <a:prstGeom prst="rect">
            <a:avLst/>
          </a:prstGeom>
          <a:solidFill>
            <a:srgbClr val="0E1726">
              <a:alpha val="90000"/>
            </a:srgbClr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217920" y="160020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物理-数字动作分级与四道安全闸</a:t>
            </a:r>
            <a:endParaRPr lang="en-US" sz="1400" dirty="0"/>
          </a:p>
        </p:txBody>
      </p:sp>
      <p:sp>
        <p:nvSpPr>
          <p:cNvPr id="37" name="Text 34"/>
          <p:cNvSpPr/>
          <p:nvPr/>
        </p:nvSpPr>
        <p:spPr>
          <a:xfrm>
            <a:off x="6217920" y="1920240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拒绝把撤销当代码回滚 · 资金支付对 Agent 永久拉黑</a:t>
            </a:r>
            <a:endParaRPr lang="en-US" sz="900" dirty="0"/>
          </a:p>
        </p:txBody>
      </p:sp>
      <p:sp>
        <p:nvSpPr>
          <p:cNvPr id="38" name="Shape 35"/>
          <p:cNvSpPr/>
          <p:nvPr/>
        </p:nvSpPr>
        <p:spPr>
          <a:xfrm>
            <a:off x="6217920" y="2240280"/>
            <a:ext cx="5029200" cy="1051560"/>
          </a:xfrm>
          <a:prstGeom prst="rect">
            <a:avLst/>
          </a:prstGeom>
          <a:solidFill>
            <a:srgbClr val="0A111E">
              <a:alpha val="95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6309360" y="2304288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大 P0 事实重查工具（先查客观事实，再做写动作）：</a:t>
            </a:r>
            <a:endParaRPr lang="en-US" sz="900" dirty="0"/>
          </a:p>
        </p:txBody>
      </p:sp>
      <p:sp>
        <p:nvSpPr>
          <p:cNvPr id="40" name="Text 37"/>
          <p:cNvSpPr/>
          <p:nvPr/>
        </p:nvSpPr>
        <p:spPr>
          <a:xfrm>
            <a:off x="6309360" y="2542032"/>
            <a:ext cx="4846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94A3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• query_device_context (物理真值)   • query_inventory_batches (批次追溯)</a:t>
            </a:r>
            <a:endParaRPr lang="en-US" sz="8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94A3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• query_sales_holds (数字熔断状态)   • query_workorder (Human Tool 进展)</a:t>
            </a:r>
            <a:endParaRPr lang="en-US" sz="8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850" dirty="0">
                <a:solidFill>
                  <a:srgbClr val="94A3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• query_approval (HITL 移动端审批事实证据)</a:t>
            </a:r>
            <a:endParaRPr lang="en-US" sz="850" dirty="0"/>
          </a:p>
        </p:txBody>
      </p:sp>
      <p:sp>
        <p:nvSpPr>
          <p:cNvPr id="41" name="Shape 38"/>
          <p:cNvSpPr/>
          <p:nvPr/>
        </p:nvSpPr>
        <p:spPr>
          <a:xfrm>
            <a:off x="6217920" y="3429000"/>
            <a:ext cx="5029200" cy="777240"/>
          </a:xfrm>
          <a:prstGeom prst="rect">
            <a:avLst/>
          </a:prstGeom>
          <a:solidFill>
            <a:srgbClr val="152238">
              <a:alpha val="90000"/>
            </a:srgbClr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6309360" y="3502152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可逆数字动作：解除停售 / 解除限流</a:t>
            </a:r>
            <a:endParaRPr lang="en-US" sz="1000" dirty="0"/>
          </a:p>
        </p:txBody>
      </p:sp>
      <p:sp>
        <p:nvSpPr>
          <p:cNvPr id="43" name="Text 40"/>
          <p:cNvSpPr/>
          <p:nvPr/>
        </p:nvSpPr>
        <p:spPr>
          <a:xfrm>
            <a:off x="6309360" y="3749040"/>
            <a:ext cx="4846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验真失败自动恢复熔断，必须写入客户端幂等键与补偿流水</a:t>
            </a:r>
            <a:endParaRPr lang="en-US" sz="900" dirty="0"/>
          </a:p>
        </p:txBody>
      </p:sp>
      <p:sp>
        <p:nvSpPr>
          <p:cNvPr id="44" name="Shape 41"/>
          <p:cNvSpPr/>
          <p:nvPr/>
        </p:nvSpPr>
        <p:spPr>
          <a:xfrm>
            <a:off x="6217920" y="4270248"/>
            <a:ext cx="5029200" cy="777240"/>
          </a:xfrm>
          <a:prstGeom prst="rect">
            <a:avLst/>
          </a:prstGeom>
          <a:solidFill>
            <a:srgbClr val="152238">
              <a:alpha val="90000"/>
            </a:srgbClr>
          </a:solidFill>
          <a:ln w="19050">
            <a:solidFill>
              <a:srgbClr val="F59E0B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6309360" y="4343400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59E0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跨系统物理动作：技工派修 / 现场换件</a:t>
            </a:r>
            <a:endParaRPr lang="en-US" sz="1000" dirty="0"/>
          </a:p>
        </p:txBody>
      </p:sp>
      <p:sp>
        <p:nvSpPr>
          <p:cNvPr id="46" name="Text 43"/>
          <p:cNvSpPr/>
          <p:nvPr/>
        </p:nvSpPr>
        <p:spPr>
          <a:xfrm>
            <a:off x="6309360" y="4590288"/>
            <a:ext cx="4846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产生真实物理成本不可代码 rollback，通过取消改派对冲补偿</a:t>
            </a:r>
            <a:endParaRPr lang="en-US" sz="900" dirty="0"/>
          </a:p>
        </p:txBody>
      </p:sp>
      <p:sp>
        <p:nvSpPr>
          <p:cNvPr id="47" name="Shape 44"/>
          <p:cNvSpPr/>
          <p:nvPr/>
        </p:nvSpPr>
        <p:spPr>
          <a:xfrm>
            <a:off x="6217920" y="5111496"/>
            <a:ext cx="5029200" cy="777240"/>
          </a:xfrm>
          <a:prstGeom prst="rect">
            <a:avLst/>
          </a:prstGeom>
          <a:solidFill>
            <a:srgbClr val="152238">
              <a:alpha val="90000"/>
            </a:srgbClr>
          </a:solidFill>
          <a:ln w="19050">
            <a:solidFill>
              <a:srgbClr val="EF4444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6309360" y="5184648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F444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不可逆破坏动作：整批报废 / 断电销毁</a:t>
            </a:r>
            <a:endParaRPr lang="en-US" sz="1000" dirty="0"/>
          </a:p>
        </p:txBody>
      </p:sp>
      <p:sp>
        <p:nvSpPr>
          <p:cNvPr id="49" name="Text 46"/>
          <p:cNvSpPr/>
          <p:nvPr/>
        </p:nvSpPr>
        <p:spPr>
          <a:xfrm>
            <a:off x="6309360" y="5431536"/>
            <a:ext cx="4846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执行前必须触发移动端 HITL 刚性审批阻断，执行后单向归档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0D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walle/Documents/zhuguang/scratch/pptbuild/tpl_unzip/ppt/media/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01168"/>
            <a:ext cx="2011680" cy="4206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0" y="201168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 / 10 · EVIDENCE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457200" y="658368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· RIGOROUS EVALUATION EVIDENCE &amp; ABLATION STUDY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868680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评测证据闭环：161 项测试全绿、45 份哈希证据包与消融实证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457200" y="644652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世界人工智能开源大赛 (GOAI 2026) 决赛答辩 · 逐光团队 · 店巡 VeriPatrol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7772400" y="644652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https://sh.mazhi.icu/zhuguang/ppt/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457200" y="1463040"/>
            <a:ext cx="2651760" cy="1280160"/>
          </a:xfrm>
          <a:prstGeom prst="rect">
            <a:avLst/>
          </a:prstGeom>
          <a:solidFill>
            <a:srgbClr val="0E1726">
              <a:alpha val="90000"/>
            </a:srgbClr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94360" y="155448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B98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 / 6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594360" y="201168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不变式场景全部通过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594360" y="233172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涵盖 A~F 刚性场景确定性判定</a:t>
            </a:r>
            <a:endParaRPr lang="en-US" sz="850" dirty="0"/>
          </a:p>
        </p:txBody>
      </p:sp>
      <p:sp>
        <p:nvSpPr>
          <p:cNvPr id="12" name="Shape 9"/>
          <p:cNvSpPr/>
          <p:nvPr/>
        </p:nvSpPr>
        <p:spPr>
          <a:xfrm>
            <a:off x="3291840" y="1463040"/>
            <a:ext cx="2651760" cy="1280160"/>
          </a:xfrm>
          <a:prstGeom prst="rect">
            <a:avLst/>
          </a:prstGeom>
          <a:solidFill>
            <a:srgbClr val="0E1726">
              <a:alpha val="90000"/>
            </a:srgbClr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429000" y="155448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45 / 45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3429000" y="201168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Evidence 证据包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3429000" y="233172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全量哈希签名与时间戳验真</a:t>
            </a:r>
            <a:endParaRPr lang="en-US" sz="850" dirty="0"/>
          </a:p>
        </p:txBody>
      </p:sp>
      <p:sp>
        <p:nvSpPr>
          <p:cNvPr id="16" name="Shape 13"/>
          <p:cNvSpPr/>
          <p:nvPr/>
        </p:nvSpPr>
        <p:spPr>
          <a:xfrm>
            <a:off x="6126480" y="1463040"/>
            <a:ext cx="2651760" cy="1280160"/>
          </a:xfrm>
          <a:prstGeom prst="rect">
            <a:avLst/>
          </a:prstGeom>
          <a:solidFill>
            <a:srgbClr val="0E1726">
              <a:alpha val="90000"/>
            </a:srgbClr>
          </a:solidFill>
          <a:ln w="19050">
            <a:solidFill>
              <a:srgbClr val="A855F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263640" y="155448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A855F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26 / 26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6263640" y="201168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完整 Execution Trace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6263640" y="233172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全生命周期回流自迭代</a:t>
            </a:r>
            <a:endParaRPr lang="en-US" sz="850" dirty="0"/>
          </a:p>
        </p:txBody>
      </p:sp>
      <p:sp>
        <p:nvSpPr>
          <p:cNvPr id="20" name="Shape 17"/>
          <p:cNvSpPr/>
          <p:nvPr/>
        </p:nvSpPr>
        <p:spPr>
          <a:xfrm>
            <a:off x="8961120" y="1463040"/>
            <a:ext cx="2651760" cy="1280160"/>
          </a:xfrm>
          <a:prstGeom prst="rect">
            <a:avLst/>
          </a:prstGeom>
          <a:solidFill>
            <a:srgbClr val="0E1726">
              <a:alpha val="90000"/>
            </a:srgbClr>
          </a:solidFill>
          <a:ln w="19050">
            <a:solidFill>
              <a:srgbClr val="EF444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098280" y="155448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F44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2400" dirty="0"/>
          </a:p>
        </p:txBody>
      </p:sp>
      <p:sp>
        <p:nvSpPr>
          <p:cNvPr id="22" name="Text 19"/>
          <p:cNvSpPr/>
          <p:nvPr/>
        </p:nvSpPr>
        <p:spPr>
          <a:xfrm>
            <a:off x="9098280" y="201168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违规放行率 (0 Violations)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9098280" y="233172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未发生一起超温货物非法放行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457200" y="2926080"/>
            <a:ext cx="10972800" cy="3200400"/>
          </a:xfrm>
          <a:prstGeom prst="rect">
            <a:avLst/>
          </a:prstGeom>
          <a:solidFill>
            <a:srgbClr val="0E1726">
              <a:alpha val="90000"/>
            </a:srgbClr>
          </a:solidFill>
          <a:ln w="12700">
            <a:solidFill>
              <a:srgbClr val="38BDF8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40080" y="3063240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消融实验实证：为什么多 Agent 职责隔离与独立 Auditor 不可替代？</a:t>
            </a:r>
            <a:endParaRPr lang="en-US" sz="13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3429000"/>
          <a:ext cx="10607040" cy="2468880"/>
        </p:xfrm>
        <a:graphic>
          <a:graphicData uri="http://schemas.openxmlformats.org/drawingml/2006/table">
            <a:tbl>
              <a:tblPr/>
              <a:tblGrid>
                <a:gridCol w="2560320"/>
                <a:gridCol w="1463040"/>
                <a:gridCol w="1920240"/>
                <a:gridCol w="1645920"/>
                <a:gridCol w="3017520"/>
              </a:tblGrid>
              <a:tr h="6172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架构配置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23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不变式通过率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23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违规放行案例 (False Release)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23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不可逆成本损失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23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核心失效归因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238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94A3B8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Single Agent (自编排自执行)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EF444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 / 6 (33.3%)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EF4444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 起严重放行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94A3B8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¥ 18,400 (客诉+赔偿)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94A3B8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执行者直接自证成功，无带外复核，陷入大模型自验幻觉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94A3B8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Multi-Agent 无 Auditor (由 Executor 结案)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59E0B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 / 6 (50.0%)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59E0B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 起误判放行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94A3B8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¥ 9,200 (资产变质)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94A3B8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冷柜温度恢复后 Executor 立即解除停售，忽视鲜奶退化动力学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0B981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店巡完整版 (5-Agent + Auditor 一票否决)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0B981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 / 6 (100%)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0B981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 违规 (完全阻断)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0B981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¥ 0 意外损失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94A3B8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Auditor 隔离上下文带外查验真值，守死物理实体底线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3A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0D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walle/Documents/zhuguang/scratch/pptbuild/tpl_unzip/ppt/media/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01168"/>
            <a:ext cx="2011680" cy="4206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0" y="201168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07 / 10 · SIMULATION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457200" y="658368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· PHYSICS SIMULATION &amp; ML PREDICTIVE ENGINE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868680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仿真数据系统设计：Newton 冷却 ODE × Arrhenius 生化降解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457200" y="644652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世界人工智能开源大赛 (GOAI 2026) 决赛答辩 · 逐光团队 · 店巡 VeriPatrol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7772400" y="644652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https://sh.mazhi.icu/zhuguang/ppt/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457200" y="1463040"/>
            <a:ext cx="5394960" cy="4663440"/>
          </a:xfrm>
          <a:prstGeom prst="rect">
            <a:avLst/>
          </a:prstGeom>
          <a:solidFill>
            <a:srgbClr val="0E1726">
              <a:alpha val="90000"/>
            </a:srgbClr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0080" y="160020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Newton 冷却动力学与六类故障注入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40080" y="2011680"/>
            <a:ext cx="5029200" cy="822960"/>
          </a:xfrm>
          <a:prstGeom prst="rect">
            <a:avLst/>
          </a:prstGeom>
          <a:solidFill>
            <a:srgbClr val="0A111E">
              <a:alpha val="95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31520" y="210312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微分方程：dT/dt = -k·(T - T_amb) + Q_load(t) + F_fault(t)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731520" y="2450592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k: 热交换系数 | T_amb: 环境温度 | Q_load: 客流开门热负荷 | F_fault: 故障项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640080" y="2971800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 Compressor Stall (压缩机堵转)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640080" y="3172968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制冷功率归零，温度按一阶指数曲线快速温升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640080" y="3474720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 Refrigerant Leak (冷媒缓慢泄漏)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640080" y="3675888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制冷效率随时间线性衰减，伴随高负荷长周期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640080" y="3977640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 Door Ajar (冷柜门微虚掩)</a:t>
            </a:r>
            <a:endParaRPr lang="en-US" sz="950" dirty="0"/>
          </a:p>
        </p:txBody>
      </p:sp>
      <p:sp>
        <p:nvSpPr>
          <p:cNvPr id="18" name="Text 15"/>
          <p:cNvSpPr/>
          <p:nvPr/>
        </p:nvSpPr>
        <p:spPr>
          <a:xfrm>
            <a:off x="640080" y="4178808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外部热湿空气恒定侵入，温度中枢抬升 4~6°C</a:t>
            </a:r>
            <a:endParaRPr lang="en-US" sz="850" dirty="0"/>
          </a:p>
        </p:txBody>
      </p:sp>
      <p:sp>
        <p:nvSpPr>
          <p:cNvPr id="19" name="Text 16"/>
          <p:cNvSpPr/>
          <p:nvPr/>
        </p:nvSpPr>
        <p:spPr>
          <a:xfrm>
            <a:off x="640080" y="4480560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 Sensor Drift (传感器负漂)</a:t>
            </a:r>
            <a:endParaRPr lang="en-US" sz="950" dirty="0"/>
          </a:p>
        </p:txBody>
      </p:sp>
      <p:sp>
        <p:nvSpPr>
          <p:cNvPr id="20" name="Text 17"/>
          <p:cNvSpPr/>
          <p:nvPr/>
        </p:nvSpPr>
        <p:spPr>
          <a:xfrm>
            <a:off x="640080" y="4681728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读数比实值偏低，产生隐蔽的未感应变质盲区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640080" y="4983480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 Evaporator Frost (蒸发器霜堵)</a:t>
            </a:r>
            <a:endParaRPr lang="en-US" sz="950" dirty="0"/>
          </a:p>
        </p:txBody>
      </p:sp>
      <p:sp>
        <p:nvSpPr>
          <p:cNvPr id="22" name="Text 19"/>
          <p:cNvSpPr/>
          <p:nvPr/>
        </p:nvSpPr>
        <p:spPr>
          <a:xfrm>
            <a:off x="640080" y="5184648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风道阻力增大，换热效率骤降，能耗异动</a:t>
            </a:r>
            <a:endParaRPr lang="en-US" sz="850" dirty="0"/>
          </a:p>
        </p:txBody>
      </p:sp>
      <p:sp>
        <p:nvSpPr>
          <p:cNvPr id="23" name="Text 20"/>
          <p:cNvSpPr/>
          <p:nvPr/>
        </p:nvSpPr>
        <p:spPr>
          <a:xfrm>
            <a:off x="640080" y="5486400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 Grid Blackout (电网突发停电)</a:t>
            </a:r>
            <a:endParaRPr lang="en-US" sz="950" dirty="0"/>
          </a:p>
        </p:txBody>
      </p:sp>
      <p:sp>
        <p:nvSpPr>
          <p:cNvPr id="24" name="Text 21"/>
          <p:cNvSpPr/>
          <p:nvPr/>
        </p:nvSpPr>
        <p:spPr>
          <a:xfrm>
            <a:off x="640080" y="5687568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整店多台设备同时温升，触发区域级保护协议</a:t>
            </a:r>
            <a:endParaRPr lang="en-US" sz="850" dirty="0"/>
          </a:p>
        </p:txBody>
      </p:sp>
      <p:sp>
        <p:nvSpPr>
          <p:cNvPr id="25" name="Shape 22"/>
          <p:cNvSpPr/>
          <p:nvPr/>
        </p:nvSpPr>
        <p:spPr>
          <a:xfrm>
            <a:off x="6035040" y="1463040"/>
            <a:ext cx="5394960" cy="4663440"/>
          </a:xfrm>
          <a:prstGeom prst="rect">
            <a:avLst/>
          </a:prstGeom>
          <a:solidFill>
            <a:srgbClr val="0E1726">
              <a:alpha val="90000"/>
            </a:srgbClr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217920" y="160020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Arrhenius 生化降解积分与 ML 预警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6217920" y="2011680"/>
            <a:ext cx="5029200" cy="822960"/>
          </a:xfrm>
          <a:prstGeom prst="rect">
            <a:avLst/>
          </a:prstGeom>
          <a:solidFill>
            <a:srgbClr val="0A111E">
              <a:alpha val="95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309360" y="210312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59E0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降解累积：D(t) = ∫ A · exp( -Ea / (R·T(τ)) ) dτ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6309360" y="2450592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鲜奶激活能 Ea = 52.3 kJ/mol | 当 D(t) ≥ D_crit 强制一票否决报废</a:t>
            </a:r>
            <a:endParaRPr lang="en-US" sz="850" dirty="0"/>
          </a:p>
        </p:txBody>
      </p:sp>
      <p:sp>
        <p:nvSpPr>
          <p:cNvPr id="30" name="Shape 27"/>
          <p:cNvSpPr/>
          <p:nvPr/>
        </p:nvSpPr>
        <p:spPr>
          <a:xfrm>
            <a:off x="6217920" y="2971800"/>
            <a:ext cx="5029200" cy="1325880"/>
          </a:xfrm>
          <a:prstGeom prst="rect">
            <a:avLst/>
          </a:prstGeom>
          <a:solidFill>
            <a:srgbClr val="152238">
              <a:alpha val="90000"/>
            </a:srgbClr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309360" y="3063240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传统方案 vs 店巡定损保全实测对比 (单店 200 盒高敏鲜奶)：</a:t>
            </a:r>
            <a:endParaRPr lang="en-US" sz="950" dirty="0"/>
          </a:p>
        </p:txBody>
      </p:sp>
      <p:sp>
        <p:nvSpPr>
          <p:cNvPr id="32" name="Text 29"/>
          <p:cNvSpPr/>
          <p:nvPr/>
        </p:nvSpPr>
        <p:spPr>
          <a:xfrm>
            <a:off x="6309360" y="3337560"/>
            <a:ext cx="48463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传统监控：超温报警迟缓，整批盲目下架报废 200 盒，损失 ¥ 2,960</a:t>
            </a:r>
            <a:endParaRPr lang="en-US" sz="9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店巡系统：500ms 熔断 + Arrhenius 动态测算，精准隔离 42 盒变质，</a:t>
            </a:r>
            <a:endParaRPr lang="en-US" sz="9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成功保全 158 盒合规鲜奶，损失降至 ¥ 621.60，挽回经济损失 79%！</a:t>
            </a:r>
            <a:endParaRPr lang="en-US" sz="900" dirty="0"/>
          </a:p>
        </p:txBody>
      </p:sp>
      <p:sp>
        <p:nvSpPr>
          <p:cNvPr id="33" name="Shape 30"/>
          <p:cNvSpPr/>
          <p:nvPr/>
        </p:nvSpPr>
        <p:spPr>
          <a:xfrm>
            <a:off x="6217920" y="4434840"/>
            <a:ext cx="5029200" cy="1463040"/>
          </a:xfrm>
          <a:prstGeom prst="rect">
            <a:avLst/>
          </a:prstGeom>
          <a:solidFill>
            <a:srgbClr val="152238">
              <a:alpha val="90000"/>
            </a:srgbClr>
          </a:solidFill>
          <a:ln w="12700">
            <a:solidFill>
              <a:srgbClr val="A855F7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309360" y="4526280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A855F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特征 Isolation Forest 异常预测模型：</a:t>
            </a:r>
            <a:endParaRPr lang="en-US" sz="950" dirty="0"/>
          </a:p>
        </p:txBody>
      </p:sp>
      <p:sp>
        <p:nvSpPr>
          <p:cNvPr id="35" name="Text 32"/>
          <p:cNvSpPr/>
          <p:nvPr/>
        </p:nvSpPr>
        <p:spPr>
          <a:xfrm>
            <a:off x="6309360" y="4800600"/>
            <a:ext cx="4846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提取特征：温升斜率 (dT/dt)、短周期波动率、日夜振幅差、功率比等</a:t>
            </a:r>
            <a:endParaRPr lang="en-US" sz="9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预测表现：98.4% 异常检出率，提前 15~30 分钟预警隐蔽微泄漏</a:t>
            </a:r>
            <a:endParaRPr lang="en-US" sz="9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黄金恢复窗口：t_golden = (T_crit - T_now) / (dT/dt)，超时自动升维拦截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0D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walle/Documents/zhuguang/scratch/pptbuild/tpl_unzip/ppt/media/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01168"/>
            <a:ext cx="2011680" cy="4206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0" y="201168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08 / 10 · DATABASE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457200" y="658368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· POSTGRESQL ARCHITECTURE &amp; FINANCIAL-GRADE AUDIT TRAIL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868680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数据库架构设计：pgvector HNSW × SHA-256 证据链 × 原子熔断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457200" y="644652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世界人工智能开源大赛 (GOAI 2026) 决赛答辩 · 逐光团队 · 店巡 VeriPatrol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7772400" y="644652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https://sh.mazhi.icu/zhuguang/ppt/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457200" y="1463040"/>
            <a:ext cx="5394960" cy="2194560"/>
          </a:xfrm>
          <a:prstGeom prst="rect">
            <a:avLst/>
          </a:prstGeom>
          <a:solidFill>
            <a:srgbClr val="0E1726">
              <a:alpha val="90000"/>
            </a:srgbClr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0080" y="160020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支柱 1 · 高频时序遥测吞吐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1920240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device_readings 表复合索引设计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640080" y="2194560"/>
            <a:ext cx="502920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索引设计：B-Tree (device_id, recorded_at DESC)</a:t>
            </a:r>
            <a:endParaRPr lang="en-US" sz="9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覆盖 300 家门店、1,500 台设备、43.2 万条遥测数据</a:t>
            </a:r>
            <a:endParaRPr lang="en-US" sz="9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5 分钟级滑动窗口质控，支持毫秒级瞬时拉取 24H 连续温度曲线</a:t>
            </a:r>
            <a:endParaRPr lang="en-US" sz="9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经受住生产级高并发写入与极限回溯压测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6035040" y="1463040"/>
            <a:ext cx="5394960" cy="2194560"/>
          </a:xfrm>
          <a:prstGeom prst="rect">
            <a:avLst/>
          </a:prstGeom>
          <a:solidFill>
            <a:srgbClr val="0E1726">
              <a:alpha val="90000"/>
            </a:srgbClr>
          </a:solidFill>
          <a:ln w="19050">
            <a:solidFill>
              <a:srgbClr val="F59E0B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217920" y="160020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9E0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支柱 2 · 原子 POS 数字熔断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6217920" y="1920240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sales_holds 表 PARTIAL UNIQUE 约束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6217920" y="2194560"/>
            <a:ext cx="502920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唯一约束：CREATE UNIQUE INDEX idx_active_hold</a:t>
            </a:r>
            <a:endParaRPr lang="en-US" sz="9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ON sales_holds(sku, store_id) WHERE status = "ACTIVE";</a:t>
            </a:r>
            <a:endParaRPr lang="en-US" sz="9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并发安全：保证单个商品在单个门店决不可能产生竞态并发穿透</a:t>
            </a:r>
            <a:endParaRPr lang="en-US" sz="9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确保 500ms 熔断在数据库层具备物理级刚性一致性保证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457200" y="3840480"/>
            <a:ext cx="5394960" cy="2194560"/>
          </a:xfrm>
          <a:prstGeom prst="rect">
            <a:avLst/>
          </a:prstGeom>
          <a:solidFill>
            <a:srgbClr val="0E1726">
              <a:alpha val="90000"/>
            </a:srgbClr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40080" y="397764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支柱 3 · HITL 物理证据链存证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40080" y="4297680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manual_evidence 表 SHA-256 哈希存证</a:t>
            </a:r>
            <a:endParaRPr lang="en-US" sz="950" dirty="0"/>
          </a:p>
        </p:txBody>
      </p:sp>
      <p:sp>
        <p:nvSpPr>
          <p:cNvPr id="19" name="Text 16"/>
          <p:cNvSpPr/>
          <p:nvPr/>
        </p:nvSpPr>
        <p:spPr>
          <a:xfrm>
            <a:off x="640080" y="4572000"/>
            <a:ext cx="502920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存证要素：file_hash (SHA-256)、upload_time、technician_sign</a:t>
            </a:r>
            <a:endParaRPr lang="en-US" sz="9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法律效力：人工现场工单拍照、维修备件实物、测温单据防篡改</a:t>
            </a:r>
            <a:endParaRPr lang="en-US" sz="9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绑定工单：直接挂载至 workorders 与 incidents 记录</a:t>
            </a:r>
            <a:endParaRPr lang="en-US" sz="9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支撑外部监管抽检与审计追责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6035040" y="3840480"/>
            <a:ext cx="5394960" cy="2194560"/>
          </a:xfrm>
          <a:prstGeom prst="rect">
            <a:avLst/>
          </a:prstGeom>
          <a:solidFill>
            <a:srgbClr val="0E1726">
              <a:alpha val="90000"/>
            </a:srgbClr>
          </a:solidFill>
          <a:ln w="19050">
            <a:solidFill>
              <a:srgbClr val="A855F7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217920" y="397764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855F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支柱 4 · pgvector 语义推断检索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6217920" y="4297680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incidents 表 HNSW 向量索引</a:t>
            </a:r>
            <a:endParaRPr lang="en-US" sz="950" dirty="0"/>
          </a:p>
        </p:txBody>
      </p:sp>
      <p:sp>
        <p:nvSpPr>
          <p:cNvPr id="23" name="Text 20"/>
          <p:cNvSpPr/>
          <p:nvPr/>
        </p:nvSpPr>
        <p:spPr>
          <a:xfrm>
            <a:off x="6217920" y="4572000"/>
            <a:ext cx="502920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向量配置：embedding vector(1536) 使用 HNSW 余弦相似度索引</a:t>
            </a:r>
            <a:endParaRPr lang="en-US" sz="9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历史匹配：Diagnoser 快速检索历史相近故障案例与成功处置处方</a:t>
            </a:r>
            <a:endParaRPr lang="en-US" sz="9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知识进化：每次处置闭环后全量 Trace 向量化自动沉淀回流</a:t>
            </a:r>
            <a:endParaRPr lang="en-US" sz="950" dirty="0"/>
          </a:p>
          <a:p>
            <a:pPr indent="0" marL="0">
              <a:lnSpc>
                <a:spcPts val="16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持续加速 Top-K 因果推断收敛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70D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walle/Documents/zhuguang/scratch/pptbuild/tpl_unzip/ppt/media/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01168"/>
            <a:ext cx="2011680" cy="4206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0" y="201168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09 / 10 · BENCHMARK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457200" y="658368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· UNIVERSAL BENCHMARK MATRIX &amp; CROSS-DOMAIN REUSE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868680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三大行业基准压力测试矩阵：内核 0% 修改 · 纯 Profile DSL 驱动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457200" y="644652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世界人工智能开源大赛 (GOAI 2026) 决赛答辩 · 逐光团队 · 店巡 VeriPatrol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7772400" y="644652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https://sh.mazhi.icu/zhuguang/ppt/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457200" y="1463040"/>
            <a:ext cx="3566160" cy="4663440"/>
          </a:xfrm>
          <a:prstGeom prst="rect">
            <a:avLst/>
          </a:prstGeom>
          <a:solidFill>
            <a:srgbClr val="0E1726">
              <a:alpha val="90000"/>
            </a:srgbClr>
          </a:solidFill>
          <a:ln w="25400">
            <a:solidFill>
              <a:srgbClr val="38BDF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0080" y="164592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BENCHMARK 01 · 零售高敏冷链 (旗舰基准)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640080" y="196596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1,500 台设备连锁实跑基准 (300 店)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2468880"/>
            <a:ext cx="3200400" cy="3429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遥测规模：43.2 万条时序遥测 (魔搭公开开源)</a:t>
            </a: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承载资产：巴氏鲜奶 / 鲜食便当 (5,100+ 批次库存)</a:t>
            </a: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数字熔断：500ms 极速锁定 POS 与外卖全渠道</a:t>
            </a: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退化模型：Arrhenius 微生物增殖非线性应力积分</a:t>
            </a: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Human Tool：商业冷修技工入场与物理工具挂起</a:t>
            </a: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反自验判定：降温至4.8°C但鲜奶超温，一票否决销毁</a:t>
            </a: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测试结果：161 项测试全绿，六场景 A-F 确定性闭环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4206240" y="1463040"/>
            <a:ext cx="3566160" cy="4663440"/>
          </a:xfrm>
          <a:prstGeom prst="rect">
            <a:avLst/>
          </a:prstGeom>
          <a:solidFill>
            <a:srgbClr val="0E1726">
              <a:alpha val="90000"/>
            </a:srgbClr>
          </a:solidFill>
          <a:ln w="25400">
            <a:solidFill>
              <a:srgbClr val="10B981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389120" y="164592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0B98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BENCHMARK 02 · 生物医药温控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4389120" y="196596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2~8°C GSP / GMP 疫苗药品冷链基准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389120" y="2468880"/>
            <a:ext cx="3200400" cy="3429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遥测规模：医药冷库 / 恒温运输车 / 保温箱多级监控</a:t>
            </a: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承载资产：狂犬疫苗 / 单抗制品 / 胰岛素 (高价值生物药)</a:t>
            </a: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数字熔断：即刻锁定 WMS 仓储发运出库门禁，阻断流出</a:t>
            </a: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退化模型：生物活性失效应力积分与效价破乳测算</a:t>
            </a: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Human Tool：GSP 认证洁净室维保工程师入场排险</a:t>
            </a: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反自验判定：库温恢复但疫苗破乳化，一票否决出库</a:t>
            </a: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复用成本：内核代码 0% 修改，仅配置医药 Profile DSL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7955280" y="1463040"/>
            <a:ext cx="3566160" cy="4663440"/>
          </a:xfrm>
          <a:prstGeom prst="rect">
            <a:avLst/>
          </a:prstGeom>
          <a:solidFill>
            <a:srgbClr val="0E1726">
              <a:alpha val="90000"/>
            </a:srgbClr>
          </a:solidFill>
          <a:ln w="25400">
            <a:solidFill>
              <a:srgbClr val="A855F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138160" y="164592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855F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BENCHMARK 03 · 智算中心 HPC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8138160" y="196596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40kW 高密液冷 GPU 算力热失控基准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8138160" y="2468880"/>
            <a:ext cx="3200400" cy="3429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遥测规模：GPU 核心结温 / CDI 冷却液温 / 流量流速传感器</a:t>
            </a: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承载资产：大规模 LLM 分布式训练任务 / KV Cache 显存状态</a:t>
            </a: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数字熔断：秒级 DVFS 降频调速 / 触发 Checkpoint 算力热迁移</a:t>
            </a: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退化模型：半导体电子迁移与热失控破卡应力曲线</a:t>
            </a: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Human Tool：IDC 机房液冷工程技术人员入场检修漏液</a:t>
            </a: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反自验判定：结温下降但已发生静电击穿，一票否决复机</a:t>
            </a: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endParaRPr lang="en-US" sz="9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复用成本：内核代码 0% 修改，仅配置算力集群 Profile DSL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70D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walle/Documents/zhuguang/scratch/pptbuild/tpl_unzip/ppt/media/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01168"/>
            <a:ext cx="2011680" cy="4206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0" y="201168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/ 10 · DEPLOYMENT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457200" y="658368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· PRODUCTION DEPLOYMENT &amp; VERIFIABLE BOUNDARY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200" y="868680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全国 300 店实盘大盘落地与交付边界：事件只有在证据闭环后才能关闭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457200" y="644652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世界人工智能开源大赛 (GOAI 2026) 决赛答辩 · 逐光团队 · 店巡 VeriPatrol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7772400" y="6446520"/>
            <a:ext cx="3931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https://sh.mazhi.icu/zhuguang/ppt/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457200" y="1463040"/>
            <a:ext cx="4937760" cy="4663440"/>
          </a:xfrm>
          <a:prstGeom prst="rect">
            <a:avLst/>
          </a:prstGeom>
          <a:solidFill>
            <a:srgbClr val="0E1726">
              <a:alpha val="90000"/>
            </a:srgbClr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1737360"/>
            <a:ext cx="4389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事件只有在证据闭环后</a:t>
            </a:r>
            <a:endParaRPr lang="en-US" sz="2600" dirty="0"/>
          </a:p>
          <a:p>
            <a:pPr indent="0" marL="0">
              <a:lnSpc>
                <a:spcPts val="34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才能关闭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731520" y="2834640"/>
            <a:ext cx="4389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温度恢复不等于商品安全，Agent 的完成声明绝不等于业务事实。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20" y="3474720"/>
            <a:ext cx="43891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店巡深入到了物理实体“原子与比特交织”的最后一百米。</a:t>
            </a:r>
            <a:endParaRPr lang="en-US" sz="1100" dirty="0"/>
          </a:p>
          <a:p>
            <a:pPr indent="0" marL="0">
              <a:lnSpc>
                <a:spcPts val="2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无论前端大模型多智能、推理链条多精彩，凡涉及实体流程与资金成本，必须受控于确定性状态机与客观物理真值。</a:t>
            </a:r>
            <a:endParaRPr lang="en-US" sz="1100" dirty="0"/>
          </a:p>
          <a:p>
            <a:pPr indent="0" marL="0">
              <a:lnSpc>
                <a:spcPts val="2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执行者没有自验权；唯有外部 Auditor 重查客观物理传感器、确认证据链 SHA-256 完备，事件方准结案！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5669280" y="1463040"/>
            <a:ext cx="5760720" cy="4663440"/>
          </a:xfrm>
          <a:prstGeom prst="rect">
            <a:avLst/>
          </a:prstGeom>
          <a:solidFill>
            <a:srgbClr val="0E1726">
              <a:alpha val="90000"/>
            </a:srgbClr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943600" y="1645920"/>
            <a:ext cx="5212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0B98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已交付的开源与实盘资产生态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5943600" y="2103120"/>
            <a:ext cx="5212080" cy="868680"/>
          </a:xfrm>
          <a:prstGeom prst="rect">
            <a:avLst/>
          </a:prstGeom>
          <a:solidFill>
            <a:srgbClr val="152238">
              <a:alpha val="90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035040" y="2176272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全国连锁 300 家门店数智孪生大盘 (公网实跑)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6035040" y="2423160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https://sh.mazhi.icu/zhuguang/phx-fleet.html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6035040" y="265176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1,500 台冷链设备、43.2 万条时序遥测、¥2,719,610 实时库存资产保全</a:t>
            </a:r>
            <a:endParaRPr lang="en-US" sz="850" dirty="0"/>
          </a:p>
        </p:txBody>
      </p:sp>
      <p:sp>
        <p:nvSpPr>
          <p:cNvPr id="18" name="Shape 15"/>
          <p:cNvSpPr/>
          <p:nvPr/>
        </p:nvSpPr>
        <p:spPr>
          <a:xfrm>
            <a:off x="5943600" y="3063240"/>
            <a:ext cx="5212080" cy="868680"/>
          </a:xfrm>
          <a:prstGeom prst="rect">
            <a:avLst/>
          </a:prstGeom>
          <a:solidFill>
            <a:srgbClr val="152238">
              <a:alpha val="90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035040" y="3136392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魔搭 ModelScope 开源创空间在线体验 Demo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6035040" y="3383280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https://modelscope.cn/studios/walle1991/veripatrol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6035040" y="36118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支持评委与开发者零门槛在线复现五智能体闭环流向与异常处置</a:t>
            </a:r>
            <a:endParaRPr lang="en-US" sz="850" dirty="0"/>
          </a:p>
        </p:txBody>
      </p:sp>
      <p:sp>
        <p:nvSpPr>
          <p:cNvPr id="22" name="Shape 19"/>
          <p:cNvSpPr/>
          <p:nvPr/>
        </p:nvSpPr>
        <p:spPr>
          <a:xfrm>
            <a:off x="5943600" y="4023360"/>
            <a:ext cx="5212080" cy="868680"/>
          </a:xfrm>
          <a:prstGeom prst="rect">
            <a:avLst/>
          </a:prstGeom>
          <a:solidFill>
            <a:srgbClr val="152238">
              <a:alpha val="90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035040" y="4096512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魔搭 43.2 万条高敏冷链开源遥测数据集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6035040" y="4343400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https://modelscope.cn/datasets/walle1991/veripatrol-retail-telemetry-432k</a:t>
            </a:r>
            <a:endParaRPr lang="en-US" sz="850" dirty="0"/>
          </a:p>
        </p:txBody>
      </p:sp>
      <p:sp>
        <p:nvSpPr>
          <p:cNvPr id="25" name="Text 22"/>
          <p:cNvSpPr/>
          <p:nvPr/>
        </p:nvSpPr>
        <p:spPr>
          <a:xfrm>
            <a:off x="6035040" y="457200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包含 6 类机电故障注入与真实客流开门热负荷真实物理仿真数据</a:t>
            </a:r>
            <a:endParaRPr lang="en-US" sz="850" dirty="0"/>
          </a:p>
        </p:txBody>
      </p:sp>
      <p:sp>
        <p:nvSpPr>
          <p:cNvPr id="26" name="Shape 23"/>
          <p:cNvSpPr/>
          <p:nvPr/>
        </p:nvSpPr>
        <p:spPr>
          <a:xfrm>
            <a:off x="5943600" y="4983480"/>
            <a:ext cx="5212080" cy="868680"/>
          </a:xfrm>
          <a:prstGeom prst="rect">
            <a:avLst/>
          </a:prstGeom>
          <a:solidFill>
            <a:srgbClr val="152238">
              <a:alpha val="90000"/>
            </a:srgbClr>
          </a:solidFill>
          <a:ln w="12700">
            <a:solidFill>
              <a:srgbClr val="203A6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035040" y="5056632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GitHub 开源工程代码仓库 (161 项测试全绿)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6035040" y="5303520"/>
            <a:ext cx="5029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38BDF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https://github.com/marongwork/zhuguang</a:t>
            </a:r>
            <a:endParaRPr lang="en-US" sz="850" dirty="0"/>
          </a:p>
        </p:txBody>
      </p:sp>
      <p:sp>
        <p:nvSpPr>
          <p:cNvPr id="29" name="Text 26"/>
          <p:cNvSpPr/>
          <p:nvPr/>
        </p:nvSpPr>
        <p:spPr>
          <a:xfrm>
            <a:off x="6035040" y="553212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完整源码、Docker 部署配置、12 MCP 契约定义与 6 P0 Skill 标准包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walle/Documents/zhuguang/scratch/pptbuild/tpl_unzip/ppt/media/image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097280"/>
            <a:ext cx="3291840" cy="685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2103120"/>
            <a:ext cx="9144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感谢各位评委老师批评指正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914400" y="292608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8BD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店巡 Agent (VeriPatrol) · 逐光团队｜夏志强（浙江吉利控股）、马荣（OPPO）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914400" y="3566160"/>
            <a:ext cx="91440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敬请老师们提问 · Q&amp;A</a:t>
            </a:r>
            <a:endParaRPr lang="en-US" sz="1300" dirty="0"/>
          </a:p>
          <a:p>
            <a:pPr indent="0" marL="0">
              <a:lnSpc>
                <a:spcPts val="2200"/>
              </a:lnSpc>
              <a:buNone/>
            </a:pPr>
            <a:endParaRPr lang="en-US" sz="13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在线投屏演练入口：https://sh.mazhi.icu/zhuguang/</a:t>
            </a:r>
            <a:endParaRPr lang="en-US" sz="13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项目答辩防御手册：https://sh.mazhi.icu/zhuguang/web/defense.html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2026-09-20T01:07:03Z</dcterms:created>
  <dcterms:modified xsi:type="dcterms:W3CDTF">2026-09-20T01:07:03Z</dcterms:modified>
</cp:coreProperties>
</file>